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83" r:id="rId2"/>
    <p:sldId id="315" r:id="rId3"/>
    <p:sldId id="333" r:id="rId4"/>
    <p:sldId id="334" r:id="rId5"/>
    <p:sldId id="340" r:id="rId6"/>
    <p:sldId id="345" r:id="rId7"/>
    <p:sldId id="346" r:id="rId8"/>
    <p:sldId id="347" r:id="rId9"/>
    <p:sldId id="342" r:id="rId10"/>
    <p:sldId id="343" r:id="rId11"/>
    <p:sldId id="344" r:id="rId12"/>
    <p:sldId id="341" r:id="rId13"/>
    <p:sldId id="302" r:id="rId1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8CD06E7C-6999-4689-9AC4-A2431425E5DC}">
          <p14:sldIdLst>
            <p14:sldId id="283"/>
            <p14:sldId id="315"/>
            <p14:sldId id="333"/>
            <p14:sldId id="334"/>
            <p14:sldId id="340"/>
            <p14:sldId id="345"/>
            <p14:sldId id="346"/>
            <p14:sldId id="347"/>
            <p14:sldId id="342"/>
            <p14:sldId id="343"/>
            <p14:sldId id="344"/>
            <p14:sldId id="341"/>
            <p14:sldId id="30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32C69"/>
    <a:srgbClr val="595959"/>
    <a:srgbClr val="501914"/>
    <a:srgbClr val="0098D8"/>
    <a:srgbClr val="391813"/>
    <a:srgbClr val="642A26"/>
    <a:srgbClr val="3D1A13"/>
    <a:srgbClr val="8C5A53"/>
    <a:srgbClr val="7C4433"/>
    <a:srgbClr val="A1C6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668" autoAdjust="0"/>
    <p:restoredTop sz="94660"/>
  </p:normalViewPr>
  <p:slideViewPr>
    <p:cSldViewPr snapToGrid="0">
      <p:cViewPr>
        <p:scale>
          <a:sx n="60" d="100"/>
          <a:sy n="60" d="100"/>
        </p:scale>
        <p:origin x="1354" y="557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DC79C6-6096-4E94-8B25-E0A111EA0E3B}" type="datetimeFigureOut">
              <a:rPr lang="de-DE" smtClean="0"/>
              <a:t>17.09.2020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FB33A2-DAA4-4141-AC21-89645F1F61E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910791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Folienbildplatzhalt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3554" name="Notizenplatzhalt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AT">
              <a:latin typeface="Arial" charset="0"/>
              <a:ea typeface="MS PGothic"/>
              <a:cs typeface="MS PGothic"/>
            </a:endParaRPr>
          </a:p>
        </p:txBody>
      </p:sp>
      <p:sp>
        <p:nvSpPr>
          <p:cNvPr id="23555" name="Foliennummernplatzhalt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CCB3CA0-E72A-46FB-B0FB-1FA408D33AC5}" type="slidenum">
              <a:rPr lang="de-DE" smtClean="0">
                <a:ea typeface="MS PGothic"/>
                <a:cs typeface="MS PGothic"/>
              </a:rPr>
              <a:pPr/>
              <a:t>1</a:t>
            </a:fld>
            <a:endParaRPr lang="de-DE">
              <a:ea typeface="MS PGothic"/>
              <a:cs typeface="MS PGothic"/>
            </a:endParaRPr>
          </a:p>
        </p:txBody>
      </p:sp>
    </p:spTree>
    <p:extLst>
      <p:ext uri="{BB962C8B-B14F-4D97-AF65-F5344CB8AC3E}">
        <p14:creationId xmlns:p14="http://schemas.microsoft.com/office/powerpoint/2010/main" val="24934577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2D2DCD-DBD6-4BFD-AB1C-18D06C3610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2217EA1-5352-45AD-A484-1AE4A7824D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253213C-9CAB-4AFD-8D75-B35302B68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90B06-BB02-47BD-8AD1-A8919BB1604B}" type="datetimeFigureOut">
              <a:rPr lang="de-DE" smtClean="0"/>
              <a:t>17.09.2020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94A50C7-297A-4A5E-8B62-993228520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E2D04AB-2676-4465-B51A-1BA71D7E5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D510A-6919-477D-8479-47641E04692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872676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92E4E3F-592B-40F5-9BD3-A3B76C568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5EACA4F-4497-45C0-9321-479023E650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98928B9-9731-4AC1-A4D3-A491FF325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90B06-BB02-47BD-8AD1-A8919BB1604B}" type="datetimeFigureOut">
              <a:rPr lang="de-DE" smtClean="0"/>
              <a:t>17.09.2020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21224FC-EE81-44A5-BED3-67EC17CAD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71D69E2-38F9-484A-BB59-D6A2CE7C4F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D510A-6919-477D-8479-47641E04692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75703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FD9DC945-DFBA-4E46-9000-DB73CAE5781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0034227C-FA71-4A71-B8C2-8A4E14FA1E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59A1319-D458-4A86-91E0-8EDBA7B941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90B06-BB02-47BD-8AD1-A8919BB1604B}" type="datetimeFigureOut">
              <a:rPr lang="de-DE" smtClean="0"/>
              <a:t>17.09.2020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F61EFD0-0757-4A73-8CE5-474A102A23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0DC36F8-C02C-4844-8BF7-9E1BCDF67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D510A-6919-477D-8479-47641E04692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2271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8741F4B-A053-4242-9EFA-FEE7F418C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32C69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7D7F8C8-664B-4D76-845F-52BED73900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>
            <a:lvl1pPr marL="361950" indent="-361950">
              <a:buClr>
                <a:schemeClr val="accent5"/>
              </a:buClr>
              <a:defRPr sz="2600"/>
            </a:lvl1pPr>
            <a:lvl2pPr marL="715963" indent="-258763">
              <a:buClr>
                <a:schemeClr val="accent5"/>
              </a:buClr>
              <a:defRPr sz="2200">
                <a:solidFill>
                  <a:srgbClr val="032C69"/>
                </a:solidFill>
              </a:defRPr>
            </a:lvl2pPr>
            <a:lvl3pPr>
              <a:buClr>
                <a:schemeClr val="accent5"/>
              </a:buClr>
              <a:defRPr>
                <a:solidFill>
                  <a:srgbClr val="032C69"/>
                </a:solidFill>
              </a:defRPr>
            </a:lvl3pPr>
            <a:lvl4pPr>
              <a:buClr>
                <a:schemeClr val="accent5"/>
              </a:buClr>
              <a:defRPr>
                <a:solidFill>
                  <a:srgbClr val="032C69"/>
                </a:solidFill>
              </a:defRPr>
            </a:lvl4pPr>
            <a:lvl5pPr>
              <a:buClr>
                <a:schemeClr val="accent5"/>
              </a:buClr>
              <a:defRPr>
                <a:solidFill>
                  <a:srgbClr val="032C69"/>
                </a:solidFill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14D793B-AFFD-4AA0-8436-DB955E57B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90B06-BB02-47BD-8AD1-A8919BB1604B}" type="datetimeFigureOut">
              <a:rPr lang="de-DE" smtClean="0"/>
              <a:t>17.09.2020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019DB37-893D-4DE8-9A93-A80AA3A96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9D487EA-08C0-4776-B266-9ECDF06D8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D510A-6919-477D-8479-47641E04692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23220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49D20A5-725D-4244-80EB-6BE1333BA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07462D5-963F-4771-9EDC-A7CD93D102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C7B4AAB-56E6-4509-9854-7EB9D34AC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90B06-BB02-47BD-8AD1-A8919BB1604B}" type="datetimeFigureOut">
              <a:rPr lang="de-DE" smtClean="0"/>
              <a:t>17.09.2020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D21ED5F-08D1-4FF9-A9CC-EB5E1DFDF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661B86C-C1E9-42C2-B2D5-46D9E78FA1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D510A-6919-477D-8479-47641E04692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12311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8DF7278-895B-4EA4-B62D-58D24AE62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8786C69-EAA8-40FF-BECF-EEB82656B1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9726CE1-C2A8-4B91-99D0-3460DE3C33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AF987D6-4171-45A7-89EB-172AB45880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90B06-BB02-47BD-8AD1-A8919BB1604B}" type="datetimeFigureOut">
              <a:rPr lang="de-DE" smtClean="0"/>
              <a:t>17.09.2020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0D17E0C-A6BF-41B2-BD55-584FC0248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2AE926E-EE26-4D72-B645-A756A5A73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D510A-6919-477D-8479-47641E04692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68753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4F1A8A4-6464-4FD9-8471-D90B7E161E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559CC04-7BAA-4270-ADC4-96E8A4E75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23F314D-0E4D-462F-8EC9-442C823D32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4886E75F-FD24-4403-A120-3ABAD1E123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290C8FC-D282-4B87-9F23-1CD0CC056A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4377FF3A-A98A-4966-AE95-E86A8DFEB5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90B06-BB02-47BD-8AD1-A8919BB1604B}" type="datetimeFigureOut">
              <a:rPr lang="de-DE" smtClean="0"/>
              <a:t>17.09.2020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F173C061-7DC7-417F-B715-88BC440AF3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AD66486-40E9-46E2-9F05-18C585D4D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D510A-6919-477D-8479-47641E04692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0642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78DD45-1F08-45A5-9742-C2E01370E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88C524D-FF6C-4953-9817-4D8263270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90B06-BB02-47BD-8AD1-A8919BB1604B}" type="datetimeFigureOut">
              <a:rPr lang="de-DE" smtClean="0"/>
              <a:t>17.09.2020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19672BB-48AC-466D-BAF9-9681EA5ED0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2EEA4E2-598B-482F-A833-23F1AD392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D510A-6919-477D-8479-47641E04692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258362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178BFDF-5ED3-41AA-8989-805C911B43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90B06-BB02-47BD-8AD1-A8919BB1604B}" type="datetimeFigureOut">
              <a:rPr lang="de-DE" smtClean="0"/>
              <a:t>17.09.2020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8289D61-F76E-40EC-99DC-45143DEE9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19744B1-3331-4C04-95F8-970D61215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D510A-6919-477D-8479-47641E04692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94904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6BC1833-387E-493F-88F9-C6E72164E0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4B81F50-415E-429C-BDAB-067ACBF8AF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06875C1-6C7E-4A14-8B40-BF44500D5D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ED58C7E-06FF-4C49-B2BC-8A484D119C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90B06-BB02-47BD-8AD1-A8919BB1604B}" type="datetimeFigureOut">
              <a:rPr lang="de-DE" smtClean="0"/>
              <a:t>17.09.2020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185D3FC-E344-45D4-86B9-96E460F24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263D4A0-F149-41B2-89BA-3D48FDB5F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D510A-6919-477D-8479-47641E04692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6087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C9F5AD-7D62-461A-825C-C875DAC97D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52A09122-3A13-42C1-AE24-FB84D0F5B2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57D6EB7-0F4C-4A7E-91CF-2ABDD4BF19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AE784A9-11D2-4ECE-8886-9997985F2F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90B06-BB02-47BD-8AD1-A8919BB1604B}" type="datetimeFigureOut">
              <a:rPr lang="de-DE" smtClean="0"/>
              <a:t>17.09.2020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C09BB9E-5FC7-41AF-98D4-F1ADD064A2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0DCF4E1-916E-4AA3-B4DD-9446200AF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D510A-6919-477D-8479-47641E04692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62447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58A9C6CE-A5E8-4C8C-9B5E-E0AD8F148C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360" y="413252"/>
            <a:ext cx="8626640" cy="6054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109A905-08BF-412C-B24D-B3C61D7083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7360" y="1628275"/>
            <a:ext cx="11201398" cy="43313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B10EA46-AC33-47AF-9416-45F68B3406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1736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990B06-BB02-47BD-8AD1-A8919BB1604B}" type="datetimeFigureOut">
              <a:rPr lang="de-DE" smtClean="0"/>
              <a:t>17.09.2020</a:t>
            </a:fld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2DBAA64-E0A1-4D56-BBAD-01F0861299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75558" y="635200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ED510A-6919-477D-8479-47641E04692C}" type="slidenum">
              <a:rPr lang="de-DE" smtClean="0"/>
              <a:t>‹Nr.›</a:t>
            </a:fld>
            <a:endParaRPr lang="de-DE"/>
          </a:p>
        </p:txBody>
      </p:sp>
      <p:pic>
        <p:nvPicPr>
          <p:cNvPr id="7" name="Picture 3" descr="C:\Users\SimonR\Desktop\Pelagios-logo.jpg">
            <a:extLst>
              <a:ext uri="{FF2B5EF4-FFF2-40B4-BE49-F238E27FC236}">
                <a16:creationId xmlns:a16="http://schemas.microsoft.com/office/drawing/2014/main" id="{C9D66F3B-1DF4-4320-A90F-4C9E0503633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8126" y="193168"/>
            <a:ext cx="2370632" cy="949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8812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>
          <a:solidFill>
            <a:srgbClr val="032C69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Wingdings" panose="05000000000000000000" pitchFamily="2" charset="2"/>
        <a:buChar char="§"/>
        <a:defRPr sz="2800" kern="1200">
          <a:solidFill>
            <a:srgbClr val="032C69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bg1">
              <a:lumMod val="5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Wingdings" panose="05000000000000000000" pitchFamily="2" charset="2"/>
        <a:buChar char="§"/>
        <a:defRPr sz="2000" kern="1200">
          <a:solidFill>
            <a:schemeClr val="bg1">
              <a:lumMod val="5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bg1">
              <a:lumMod val="5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bg1">
              <a:lumMod val="5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github.com/pelagios/recogito2" TargetMode="External"/><Relationship Id="rId2" Type="http://schemas.openxmlformats.org/officeDocument/2006/relationships/hyperlink" Target="http://recogito.pelagios.org/help/tutorial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hyperlink" Target="http://commons.pelagios.org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hyperlink" Target="https://recogito.pelagios.org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pmjs.com/package/react-shine-api" TargetMode="External"/><Relationship Id="rId2" Type="http://schemas.openxmlformats.org/officeDocument/2006/relationships/hyperlink" Target="https://github.com/pelagios/recogito2-workspace-frontend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31018B77-DDAE-43E0-9804-D3E871EFE9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-6201"/>
            <a:ext cx="12216289" cy="6864201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D9EC1B77-4A06-4E96-B4A5-974ED345FC77}"/>
              </a:ext>
            </a:extLst>
          </p:cNvPr>
          <p:cNvSpPr/>
          <p:nvPr/>
        </p:nvSpPr>
        <p:spPr>
          <a:xfrm flipV="1">
            <a:off x="-2" y="3717757"/>
            <a:ext cx="12216289" cy="3140241"/>
          </a:xfrm>
          <a:prstGeom prst="rect">
            <a:avLst/>
          </a:prstGeom>
          <a:gradFill flip="none" rotWithShape="1">
            <a:gsLst>
              <a:gs pos="0">
                <a:srgbClr val="501914">
                  <a:alpha val="84000"/>
                </a:srgbClr>
              </a:gs>
              <a:gs pos="100000">
                <a:srgbClr val="391813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C2A346C-8062-451E-9B9E-DC09F3264ACC}"/>
              </a:ext>
            </a:extLst>
          </p:cNvPr>
          <p:cNvSpPr txBox="1">
            <a:spLocks/>
          </p:cNvSpPr>
          <p:nvPr/>
        </p:nvSpPr>
        <p:spPr>
          <a:xfrm>
            <a:off x="2543639" y="5360670"/>
            <a:ext cx="9360801" cy="116967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00000"/>
              </a:lnSpc>
              <a:spcBef>
                <a:spcPts val="600"/>
              </a:spcBef>
            </a:pPr>
            <a:r>
              <a:rPr lang="en-GB" sz="3800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chemeClr val="tx1"/>
                  </a:outerShdw>
                </a:effectLst>
                <a:latin typeface="Arial" panose="020B0604020202020204" pitchFamily="34" charset="0"/>
                <a:ea typeface="ＭＳ Ｐゴシック" pitchFamily="34" charset="-128"/>
                <a:cs typeface="Arial" panose="020B0604020202020204" pitchFamily="34" charset="0"/>
              </a:rPr>
              <a:t>Recogito</a:t>
            </a:r>
            <a:r>
              <a:rPr lang="en-GB" sz="3800" dirty="0">
                <a:solidFill>
                  <a:schemeClr val="bg1"/>
                </a:solidFill>
                <a:effectLst>
                  <a:outerShdw blurRad="50800" dist="50800" dir="5400000" algn="ctr" rotWithShape="0">
                    <a:schemeClr val="tx1"/>
                  </a:outerShdw>
                </a:effectLst>
                <a:latin typeface="Arial" panose="020B0604020202020204" pitchFamily="34" charset="0"/>
                <a:ea typeface="ＭＳ Ｐゴシック" pitchFamily="34" charset="-128"/>
                <a:cs typeface="Arial" panose="020B0604020202020204" pitchFamily="34" charset="0"/>
              </a:rPr>
              <a:t> | RISE &amp; SHINE</a:t>
            </a:r>
            <a:r>
              <a:rPr lang="en-GB" sz="3200" dirty="0">
                <a:solidFill>
                  <a:schemeClr val="bg1"/>
                </a:solidFill>
                <a:effectLst>
                  <a:outerShdw blurRad="50800" dist="50800" dir="5400000" algn="ctr" rotWithShape="0">
                    <a:schemeClr val="tx1"/>
                  </a:outerShdw>
                </a:effectLst>
                <a:latin typeface="Arial" panose="020B0604020202020204" pitchFamily="34" charset="0"/>
                <a:ea typeface="ＭＳ Ｐゴシック" pitchFamily="34" charset="-128"/>
                <a:cs typeface="Arial" panose="020B0604020202020204" pitchFamily="34" charset="0"/>
              </a:rPr>
              <a:t> Workshop</a:t>
            </a:r>
            <a:endParaRPr lang="en-GB" dirty="0">
              <a:solidFill>
                <a:schemeClr val="bg1"/>
              </a:solidFill>
              <a:effectLst>
                <a:outerShdw blurRad="50800" dist="50800" dir="5400000" algn="ctr" rotWithShape="0">
                  <a:schemeClr val="tx1"/>
                </a:outerShdw>
              </a:effectLst>
              <a:latin typeface="Arial" panose="020B0604020202020204" pitchFamily="34" charset="0"/>
              <a:ea typeface="ＭＳ Ｐゴシック" pitchFamily="34" charset="-128"/>
              <a:cs typeface="Arial" panose="020B0604020202020204" pitchFamily="34" charset="0"/>
            </a:endParaRPr>
          </a:p>
          <a:p>
            <a:pPr algn="r">
              <a:lnSpc>
                <a:spcPct val="100000"/>
              </a:lnSpc>
              <a:spcBef>
                <a:spcPts val="600"/>
              </a:spcBef>
            </a:pPr>
            <a:r>
              <a:rPr lang="en-GB" dirty="0">
                <a:solidFill>
                  <a:schemeClr val="bg1"/>
                </a:solidFill>
                <a:effectLst>
                  <a:outerShdw blurRad="50800" dist="50800" dir="5400000" algn="ctr" rotWithShape="0">
                    <a:schemeClr val="tx1"/>
                  </a:outerShdw>
                </a:effectLst>
                <a:latin typeface="Arial" panose="020B0604020202020204" pitchFamily="34" charset="0"/>
                <a:ea typeface="ＭＳ Ｐゴシック" pitchFamily="34" charset="-128"/>
                <a:cs typeface="Arial" panose="020B0604020202020204" pitchFamily="34" charset="0"/>
              </a:rPr>
              <a:t>Rainer Simon, AIT @</a:t>
            </a:r>
            <a:r>
              <a:rPr lang="en-GB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chemeClr val="tx1"/>
                  </a:outerShdw>
                </a:effectLst>
                <a:latin typeface="Arial" panose="020B0604020202020204" pitchFamily="34" charset="0"/>
                <a:ea typeface="ＭＳ Ｐゴシック" pitchFamily="34" charset="-128"/>
                <a:cs typeface="Arial" panose="020B0604020202020204" pitchFamily="34" charset="0"/>
              </a:rPr>
              <a:t>aboutgeo</a:t>
            </a:r>
            <a:endParaRPr lang="en-GB" dirty="0">
              <a:solidFill>
                <a:schemeClr val="bg1"/>
              </a:solidFill>
              <a:effectLst>
                <a:outerShdw blurRad="50800" dist="50800" dir="5400000" algn="ctr" rotWithShape="0">
                  <a:schemeClr val="tx1"/>
                </a:outerShdw>
              </a:effectLst>
              <a:latin typeface="Calibri" pitchFamily="34" charset="0"/>
              <a:ea typeface="ＭＳ Ｐゴシック" pitchFamily="34" charset="-128"/>
            </a:endParaRPr>
          </a:p>
          <a:p>
            <a:pPr algn="r">
              <a:spcBef>
                <a:spcPts val="300"/>
              </a:spcBef>
            </a:pPr>
            <a:endParaRPr lang="en-GB" sz="2200" i="1" dirty="0">
              <a:solidFill>
                <a:schemeClr val="bg1"/>
              </a:solidFill>
              <a:effectLst>
                <a:outerShdw blurRad="50800" dist="50800" dir="5400000" algn="ctr" rotWithShape="0">
                  <a:schemeClr val="tx1"/>
                </a:outerShdw>
              </a:effectLst>
              <a:latin typeface="Calibri" pitchFamily="34" charset="0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067224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70E5D1-5F30-479B-B14C-98ED2A570F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Implementation in </a:t>
            </a:r>
            <a:r>
              <a:rPr lang="en-US" dirty="0" err="1"/>
              <a:t>Recogito</a:t>
            </a:r>
            <a:endParaRPr lang="en-US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0949BB0D-0EBC-498C-8F14-D3707A9FA2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6085" y="1243639"/>
            <a:ext cx="7422861" cy="524865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054594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70E5D1-5F30-479B-B14C-98ED2A570F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Implementation in </a:t>
            </a:r>
            <a:r>
              <a:rPr lang="en-US" dirty="0" err="1"/>
              <a:t>Recogito</a:t>
            </a:r>
            <a:endParaRPr lang="en-US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E41E3FB3-9523-47C4-8712-609375F906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1385" y="2634241"/>
            <a:ext cx="6724650" cy="21621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077470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70E5D1-5F30-479B-B14C-98ED2A570F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Recogito</a:t>
            </a:r>
            <a:r>
              <a:rPr lang="en-US" dirty="0"/>
              <a:t> + SHINE API: Benefits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E146454-AFA6-426A-9CEF-7B80ACA609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360" y="2318327"/>
            <a:ext cx="11201398" cy="4333195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</a:pPr>
            <a:r>
              <a:rPr lang="en-US" sz="3000" dirty="0"/>
              <a:t>Working with content from RISE is seamless in </a:t>
            </a:r>
            <a:r>
              <a:rPr lang="en-US" sz="3000" dirty="0" err="1"/>
              <a:t>Recogito</a:t>
            </a:r>
            <a:endParaRPr lang="en-US" sz="3000" dirty="0"/>
          </a:p>
          <a:p>
            <a:pPr>
              <a:spcBef>
                <a:spcPts val="1200"/>
              </a:spcBef>
            </a:pPr>
            <a:r>
              <a:rPr lang="en-US" sz="3000" dirty="0"/>
              <a:t>Originally, </a:t>
            </a:r>
            <a:r>
              <a:rPr lang="en-US" sz="3000" dirty="0" err="1"/>
              <a:t>Recogito</a:t>
            </a:r>
            <a:r>
              <a:rPr lang="en-US" sz="3000" dirty="0"/>
              <a:t> has been rooted strongly in the Classics community</a:t>
            </a:r>
          </a:p>
          <a:p>
            <a:pPr>
              <a:spcBef>
                <a:spcPts val="1200"/>
              </a:spcBef>
            </a:pPr>
            <a:r>
              <a:rPr lang="en-US" sz="3000" dirty="0"/>
              <a:t>RISE/SHINE integration is an opportunity for us to reach new audiences</a:t>
            </a:r>
          </a:p>
        </p:txBody>
      </p:sp>
    </p:spTree>
    <p:extLst>
      <p:ext uri="{BB962C8B-B14F-4D97-AF65-F5344CB8AC3E}">
        <p14:creationId xmlns:p14="http://schemas.microsoft.com/office/powerpoint/2010/main" val="14482554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70E5D1-5F30-479B-B14C-98ED2A570F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 more…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E146454-AFA6-426A-9CEF-7B80ACA609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360" y="2974647"/>
            <a:ext cx="11201398" cy="201536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best way to learn about Recogito is to try it!</a:t>
            </a:r>
          </a:p>
          <a:p>
            <a:pPr lvl="1"/>
            <a:r>
              <a:rPr lang="en-US" dirty="0"/>
              <a:t>10 minute tutorial: </a:t>
            </a:r>
            <a:r>
              <a:rPr lang="en-US" dirty="0">
                <a:hlinkClick r:id="rId2"/>
              </a:rPr>
              <a:t>http://recogito.pelagios.org/help/tutorial</a:t>
            </a:r>
            <a:endParaRPr lang="en-US" dirty="0"/>
          </a:p>
          <a:p>
            <a:pPr lvl="1"/>
            <a:r>
              <a:rPr lang="en-US" dirty="0"/>
              <a:t>Source code &amp; self-installation: </a:t>
            </a:r>
            <a:r>
              <a:rPr lang="en-US" dirty="0">
                <a:hlinkClick r:id="rId3"/>
              </a:rPr>
              <a:t>http://github.com/pelagios/recogito2</a:t>
            </a:r>
            <a:endParaRPr lang="en-US" dirty="0"/>
          </a:p>
          <a:p>
            <a:pPr lvl="1"/>
            <a:r>
              <a:rPr lang="en-US" dirty="0"/>
              <a:t>Project website: </a:t>
            </a:r>
            <a:r>
              <a:rPr lang="en-US" dirty="0">
                <a:hlinkClick r:id="rId4"/>
              </a:rPr>
              <a:t>http://commons.pelagios.org</a:t>
            </a:r>
            <a:r>
              <a:rPr lang="en-US" dirty="0"/>
              <a:t>  </a:t>
            </a:r>
          </a:p>
        </p:txBody>
      </p: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B99D8E68-486D-4AEF-9D04-12D38B76DB00}"/>
              </a:ext>
            </a:extLst>
          </p:cNvPr>
          <p:cNvGrpSpPr/>
          <p:nvPr/>
        </p:nvGrpSpPr>
        <p:grpSpPr>
          <a:xfrm>
            <a:off x="517360" y="1380933"/>
            <a:ext cx="6134100" cy="1127174"/>
            <a:chOff x="977900" y="3448050"/>
            <a:chExt cx="7395155" cy="1358900"/>
          </a:xfrm>
        </p:grpSpPr>
        <p:pic>
          <p:nvPicPr>
            <p:cNvPr id="1026" name="Picture 2" descr="https://recogito.pelagios.org/assets/images/381082022176d7b597c95a435aef322e-logo-recogito.png">
              <a:extLst>
                <a:ext uri="{FF2B5EF4-FFF2-40B4-BE49-F238E27FC236}">
                  <a16:creationId xmlns:a16="http://schemas.microsoft.com/office/drawing/2014/main" id="{2F09B648-0052-4CD7-824B-DEC7692EFF6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7900" y="3448050"/>
              <a:ext cx="3962400" cy="133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https://recogito.pelagios.org/assets/images/49fd4e6d489c88d47d371d8048d2b00e-logo-commons.png">
              <a:extLst>
                <a:ext uri="{FF2B5EF4-FFF2-40B4-BE49-F238E27FC236}">
                  <a16:creationId xmlns:a16="http://schemas.microsoft.com/office/drawing/2014/main" id="{AF6975A6-804D-40F8-870D-C6614F80E02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82155" y="3473450"/>
              <a:ext cx="3390900" cy="133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685E8701-A12E-4936-87B5-02BBF790DE51}"/>
              </a:ext>
            </a:extLst>
          </p:cNvPr>
          <p:cNvSpPr txBox="1">
            <a:spLocks/>
          </p:cNvSpPr>
          <p:nvPr/>
        </p:nvSpPr>
        <p:spPr>
          <a:xfrm>
            <a:off x="517360" y="5324475"/>
            <a:ext cx="11201398" cy="114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61950" indent="-36195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5"/>
              </a:buClr>
              <a:buFont typeface="Wingdings" panose="05000000000000000000" pitchFamily="2" charset="2"/>
              <a:buChar char="§"/>
              <a:defRPr sz="2600" kern="1200">
                <a:solidFill>
                  <a:srgbClr val="032C69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15963" indent="-258763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Wingdings" panose="05000000000000000000" pitchFamily="2" charset="2"/>
              <a:buChar char="§"/>
              <a:defRPr sz="2200" kern="1200">
                <a:solidFill>
                  <a:srgbClr val="032C69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Wingdings" panose="05000000000000000000" pitchFamily="2" charset="2"/>
              <a:buChar char="§"/>
              <a:defRPr sz="2000" kern="1200">
                <a:solidFill>
                  <a:srgbClr val="032C69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Wingdings" panose="05000000000000000000" pitchFamily="2" charset="2"/>
              <a:buChar char="§"/>
              <a:defRPr sz="1800" kern="1200">
                <a:solidFill>
                  <a:srgbClr val="032C69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Wingdings" panose="05000000000000000000" pitchFamily="2" charset="2"/>
              <a:buChar char="§"/>
              <a:defRPr sz="1800" kern="1200">
                <a:solidFill>
                  <a:srgbClr val="032C69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en-US" dirty="0"/>
              <a:t>Grateful Acknowledgement to the Andrew W. Mellon Foundation</a:t>
            </a:r>
            <a:br>
              <a:rPr lang="en-US" dirty="0"/>
            </a:br>
            <a:r>
              <a:rPr lang="en-US" dirty="0"/>
              <a:t>and all </a:t>
            </a:r>
            <a:r>
              <a:rPr lang="en-US" dirty="0">
                <a:solidFill>
                  <a:schemeClr val="accent2"/>
                </a:solidFill>
              </a:rPr>
              <a:t>@</a:t>
            </a:r>
            <a:r>
              <a:rPr lang="en-US" dirty="0" err="1">
                <a:solidFill>
                  <a:schemeClr val="accent2"/>
                </a:solidFill>
              </a:rPr>
              <a:t>PelagiosNetwork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/>
              <a:t>Partners</a:t>
            </a:r>
          </a:p>
        </p:txBody>
      </p:sp>
    </p:spTree>
    <p:extLst>
      <p:ext uri="{BB962C8B-B14F-4D97-AF65-F5344CB8AC3E}">
        <p14:creationId xmlns:p14="http://schemas.microsoft.com/office/powerpoint/2010/main" val="5626892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235A950B-6DA4-47CC-9365-210E6C95F8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360" y="1280160"/>
            <a:ext cx="11201398" cy="5135630"/>
          </a:xfrm>
        </p:spPr>
        <p:txBody>
          <a:bodyPr>
            <a:normAutofit/>
          </a:bodyPr>
          <a:lstStyle/>
          <a:p>
            <a:pPr>
              <a:spcBef>
                <a:spcPts val="2000"/>
              </a:spcBef>
            </a:pPr>
            <a:r>
              <a:rPr lang="en-US" sz="2800" dirty="0"/>
              <a:t>Web-based annotation tool </a:t>
            </a:r>
            <a:br>
              <a:rPr lang="en-US" sz="2800" dirty="0"/>
            </a:br>
            <a:r>
              <a:rPr lang="en-US" sz="2800" dirty="0"/>
              <a:t>for </a:t>
            </a:r>
            <a:r>
              <a:rPr lang="en-US" sz="2800" dirty="0">
                <a:solidFill>
                  <a:schemeClr val="accent2"/>
                </a:solidFill>
              </a:rPr>
              <a:t>text</a:t>
            </a:r>
            <a:r>
              <a:rPr lang="en-US" sz="2800" dirty="0"/>
              <a:t> and </a:t>
            </a:r>
            <a:r>
              <a:rPr lang="en-US" sz="2800" dirty="0">
                <a:solidFill>
                  <a:schemeClr val="accent2"/>
                </a:solidFill>
              </a:rPr>
              <a:t>images</a:t>
            </a:r>
          </a:p>
          <a:p>
            <a:pPr>
              <a:spcBef>
                <a:spcPts val="2000"/>
              </a:spcBef>
            </a:pPr>
            <a:r>
              <a:rPr lang="en-US" sz="2800" dirty="0"/>
              <a:t>“Semantic annotation”</a:t>
            </a:r>
            <a:endParaRPr lang="en-US" sz="2800" dirty="0">
              <a:solidFill>
                <a:schemeClr val="accent2"/>
              </a:solidFill>
            </a:endParaRPr>
          </a:p>
          <a:p>
            <a:pPr>
              <a:spcBef>
                <a:spcPts val="2000"/>
              </a:spcBef>
            </a:pPr>
            <a:r>
              <a:rPr lang="en-US" sz="2800" dirty="0"/>
              <a:t>Open source software</a:t>
            </a:r>
          </a:p>
          <a:p>
            <a:pPr>
              <a:spcBef>
                <a:spcPts val="2000"/>
              </a:spcBef>
            </a:pPr>
            <a:r>
              <a:rPr lang="en-US" sz="2800" dirty="0"/>
              <a:t>Developed by the </a:t>
            </a:r>
            <a:br>
              <a:rPr lang="en-US" sz="2800" dirty="0"/>
            </a:br>
            <a:r>
              <a:rPr lang="en-US" sz="2800" dirty="0" err="1">
                <a:solidFill>
                  <a:schemeClr val="accent2"/>
                </a:solidFill>
              </a:rPr>
              <a:t>Pelagios</a:t>
            </a:r>
            <a:r>
              <a:rPr lang="en-US" sz="2800" dirty="0">
                <a:solidFill>
                  <a:schemeClr val="accent2"/>
                </a:solidFill>
              </a:rPr>
              <a:t> Network, </a:t>
            </a:r>
            <a:r>
              <a:rPr lang="en-US" sz="2800" dirty="0"/>
              <a:t>an</a:t>
            </a:r>
            <a:br>
              <a:rPr lang="en-US" sz="2800" dirty="0"/>
            </a:br>
            <a:r>
              <a:rPr lang="en-US" sz="2800" dirty="0"/>
              <a:t>international Humanities Linked Open Data initiative</a:t>
            </a:r>
          </a:p>
          <a:p>
            <a:pPr marL="0" indent="0" defTabSz="360363">
              <a:spcBef>
                <a:spcPts val="1800"/>
              </a:spcBef>
              <a:buNone/>
            </a:pPr>
            <a:r>
              <a:rPr lang="en-US" sz="2800" dirty="0"/>
              <a:t>	</a:t>
            </a:r>
            <a:r>
              <a:rPr lang="en-US" sz="2800" b="1" dirty="0">
                <a:hlinkClick r:id="rId4"/>
              </a:rPr>
              <a:t>https://recogito.pelagios.org</a:t>
            </a:r>
            <a:r>
              <a:rPr lang="en-US" sz="2800" dirty="0"/>
              <a:t>  </a:t>
            </a:r>
          </a:p>
          <a:p>
            <a:pPr lvl="1"/>
            <a:endParaRPr lang="en-US" sz="2400" dirty="0">
              <a:solidFill>
                <a:schemeClr val="accent2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040CE84-818E-4F7A-9EF7-C5BF90C46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Recogito</a:t>
            </a:r>
            <a:r>
              <a:rPr lang="de-DE" dirty="0"/>
              <a:t>?</a:t>
            </a:r>
          </a:p>
        </p:txBody>
      </p:sp>
      <p:pic>
        <p:nvPicPr>
          <p:cNvPr id="4" name="Peek 2019-03-01 11-31">
            <a:hlinkClick r:id="" action="ppaction://media"/>
            <a:extLst>
              <a:ext uri="{FF2B5EF4-FFF2-40B4-BE49-F238E27FC236}">
                <a16:creationId xmlns:a16="http://schemas.microsoft.com/office/drawing/2014/main" id="{BA8EA80C-BA95-4337-B47A-D5970F1C5F9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966495" y="1336364"/>
            <a:ext cx="5767253" cy="338772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54247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9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F832B79-3C9B-482A-A4D5-0AB119A62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Recogito</a:t>
            </a:r>
            <a:r>
              <a:rPr lang="de-DE" dirty="0"/>
              <a:t>?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FACCD96-63C4-4840-96B8-544AF2333D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0708" y="1740416"/>
            <a:ext cx="7543800" cy="38957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935353ED-CD33-4E01-859B-C8E74AA335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9845" y="5376898"/>
            <a:ext cx="3593898" cy="89161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FF7EEBB8-3F1A-4C04-9E4C-EFE0D5C37F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4032">
            <a:off x="10134064" y="1397737"/>
            <a:ext cx="1632071" cy="13668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6FB73F1D-611C-4B7F-9802-797C1A67A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3149" y="1171883"/>
            <a:ext cx="3234010" cy="534479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362471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50747EA2-43FE-46B6-A969-F0089DB1ED9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" name="03-text-annotation">
            <a:hlinkClick r:id="" action="ppaction://media"/>
            <a:extLst>
              <a:ext uri="{FF2B5EF4-FFF2-40B4-BE49-F238E27FC236}">
                <a16:creationId xmlns:a16="http://schemas.microsoft.com/office/drawing/2014/main" id="{4566381E-F441-43E0-8A4D-7D9D92F4F3F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6790" y="0"/>
            <a:ext cx="1137841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775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70E5D1-5F30-479B-B14C-98ED2A570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0370" y="2996432"/>
            <a:ext cx="8626640" cy="605422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Importing directly from the SHINE API</a:t>
            </a:r>
          </a:p>
        </p:txBody>
      </p:sp>
    </p:spTree>
    <p:extLst>
      <p:ext uri="{BB962C8B-B14F-4D97-AF65-F5344CB8AC3E}">
        <p14:creationId xmlns:p14="http://schemas.microsoft.com/office/powerpoint/2010/main" val="28498100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8BCD96F2-2958-4C6D-B49B-E53EE7B59A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6E6B51C-BAFA-4632-8177-48D1F641F6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8750"/>
            <a:ext cx="12192000" cy="654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30687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8BCD96F2-2958-4C6D-B49B-E53EE7B59A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C163EDA8-B820-476E-A591-02782278A3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8750"/>
            <a:ext cx="12192000" cy="654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5706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8BCD96F2-2958-4C6D-B49B-E53EE7B59A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97ABD62A-166F-4D95-8344-370F1AE9A0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8750"/>
            <a:ext cx="12192000" cy="654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6566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70E5D1-5F30-479B-B14C-98ED2A570F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Implementation in </a:t>
            </a:r>
            <a:r>
              <a:rPr lang="en-US" dirty="0" err="1"/>
              <a:t>Recogito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E146454-AFA6-426A-9CEF-7B80ACA609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360" y="2004291"/>
            <a:ext cx="11201398" cy="4647231"/>
          </a:xfrm>
        </p:spPr>
        <p:txBody>
          <a:bodyPr>
            <a:normAutofit/>
          </a:bodyPr>
          <a:lstStyle/>
          <a:p>
            <a:pPr>
              <a:spcBef>
                <a:spcPts val="300"/>
              </a:spcBef>
            </a:pPr>
            <a:r>
              <a:rPr lang="en-US" sz="3000" dirty="0" err="1"/>
              <a:t>Recogito</a:t>
            </a:r>
            <a:r>
              <a:rPr lang="en-US" sz="3000" dirty="0"/>
              <a:t> workspace UI is a React application</a:t>
            </a:r>
            <a:br>
              <a:rPr lang="en-US" sz="3000" dirty="0"/>
            </a:br>
            <a:r>
              <a:rPr lang="en-US" sz="3000" dirty="0">
                <a:hlinkClick r:id="rId2"/>
              </a:rPr>
              <a:t>https://github.com/pelagios/recogito2-workspace-frontend</a:t>
            </a:r>
            <a:endParaRPr lang="en-US" sz="3000" dirty="0"/>
          </a:p>
          <a:p>
            <a:pPr>
              <a:spcBef>
                <a:spcPts val="300"/>
              </a:spcBef>
            </a:pPr>
            <a:r>
              <a:rPr lang="en-US" sz="3000" dirty="0">
                <a:hlinkClick r:id="rId3"/>
              </a:rPr>
              <a:t>https://www.npmjs.com/package/react-shine-api</a:t>
            </a:r>
            <a:r>
              <a:rPr lang="en-US" sz="3000" dirty="0"/>
              <a:t> </a:t>
            </a:r>
          </a:p>
          <a:p>
            <a:pPr>
              <a:spcBef>
                <a:spcPts val="300"/>
              </a:spcBef>
            </a:pPr>
            <a:r>
              <a:rPr lang="en-US" sz="3000" dirty="0"/>
              <a:t> </a:t>
            </a:r>
          </a:p>
          <a:p>
            <a:pPr>
              <a:spcBef>
                <a:spcPts val="300"/>
              </a:spcBef>
            </a:pPr>
            <a:r>
              <a:rPr lang="en-US" sz="3000" dirty="0"/>
              <a:t> </a:t>
            </a:r>
          </a:p>
          <a:p>
            <a:pPr>
              <a:spcBef>
                <a:spcPts val="300"/>
              </a:spcBef>
            </a:pPr>
            <a:r>
              <a:rPr lang="en-US" sz="3000" dirty="0"/>
              <a:t>Many thanks to Dean Barker, DBRsoftware.com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0F5FC44-3038-4D4F-95C0-E1DF03641D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2580" y="3685685"/>
            <a:ext cx="3848100" cy="371475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F50B5EC8-FB6D-4369-9A1C-50F1FF5827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2580" y="4198507"/>
            <a:ext cx="4410075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64170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Benutzerdefiniert 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D7D31"/>
      </a:hlink>
      <a:folHlink>
        <a:srgbClr val="ED7D3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148</Words>
  <Application>Microsoft Office PowerPoint</Application>
  <PresentationFormat>Breitbild</PresentationFormat>
  <Paragraphs>29</Paragraphs>
  <Slides>13</Slides>
  <Notes>1</Notes>
  <HiddenSlides>0</HiddenSlides>
  <MMClips>2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9" baseType="lpstr">
      <vt:lpstr>MS PGothic</vt:lpstr>
      <vt:lpstr>MS PGothic</vt:lpstr>
      <vt:lpstr>Arial</vt:lpstr>
      <vt:lpstr>Calibri</vt:lpstr>
      <vt:lpstr>Wingdings</vt:lpstr>
      <vt:lpstr>Office</vt:lpstr>
      <vt:lpstr>PowerPoint-Präsentation</vt:lpstr>
      <vt:lpstr>What is Recogito?</vt:lpstr>
      <vt:lpstr>What is Recogito?</vt:lpstr>
      <vt:lpstr>PowerPoint-Präsentation</vt:lpstr>
      <vt:lpstr>Importing directly from the SHINE API</vt:lpstr>
      <vt:lpstr>PowerPoint-Präsentation</vt:lpstr>
      <vt:lpstr>PowerPoint-Präsentation</vt:lpstr>
      <vt:lpstr>PowerPoint-Präsentation</vt:lpstr>
      <vt:lpstr>Implementation in Recogito</vt:lpstr>
      <vt:lpstr>Implementation in Recogito</vt:lpstr>
      <vt:lpstr>Implementation in Recogito</vt:lpstr>
      <vt:lpstr>Recogito + SHINE API: Benefits</vt:lpstr>
      <vt:lpstr>Learn more…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Simon Rainer</dc:creator>
  <cp:lastModifiedBy>Simon Rainer</cp:lastModifiedBy>
  <cp:revision>378</cp:revision>
  <dcterms:created xsi:type="dcterms:W3CDTF">2018-04-17T07:33:26Z</dcterms:created>
  <dcterms:modified xsi:type="dcterms:W3CDTF">2020-09-17T06:45:11Z</dcterms:modified>
</cp:coreProperties>
</file>

<file path=docProps/thumbnail.jpeg>
</file>